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4094-3851-4905-B383-B907CC1FF994}" type="datetimeFigureOut">
              <a:rPr lang="es-MX" smtClean="0"/>
              <a:t>05/02/2016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B62ED1-1BAF-4B60-8880-A3E61446C59B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4094-3851-4905-B383-B907CC1FF994}" type="datetimeFigureOut">
              <a:rPr lang="es-MX" smtClean="0"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2ED1-1BAF-4B60-8880-A3E61446C59B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DB62ED1-1BAF-4B60-8880-A3E61446C59B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4094-3851-4905-B383-B907CC1FF994}" type="datetimeFigureOut">
              <a:rPr lang="es-MX" smtClean="0"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4094-3851-4905-B383-B907CC1FF994}" type="datetimeFigureOut">
              <a:rPr lang="es-MX" smtClean="0"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DB62ED1-1BAF-4B60-8880-A3E61446C59B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4094-3851-4905-B383-B907CC1FF994}" type="datetimeFigureOut">
              <a:rPr lang="es-MX" smtClean="0"/>
              <a:t>05/02/2016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B62ED1-1BAF-4B60-8880-A3E61446C59B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89A4094-3851-4905-B383-B907CC1FF994}" type="datetimeFigureOut">
              <a:rPr lang="es-MX" smtClean="0"/>
              <a:t>05/02/2016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62ED1-1BAF-4B60-8880-A3E61446C59B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4094-3851-4905-B383-B907CC1FF994}" type="datetimeFigureOut">
              <a:rPr lang="es-MX" smtClean="0"/>
              <a:t>05/02/2016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DB62ED1-1BAF-4B60-8880-A3E61446C59B}" type="slidenum">
              <a:rPr lang="es-MX" smtClean="0"/>
              <a:t>‹Nº›</a:t>
            </a:fld>
            <a:endParaRPr lang="es-MX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4094-3851-4905-B383-B907CC1FF994}" type="datetimeFigureOut">
              <a:rPr lang="es-MX" smtClean="0"/>
              <a:t>05/02/2016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DB62ED1-1BAF-4B60-8880-A3E61446C59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4094-3851-4905-B383-B907CC1FF994}" type="datetimeFigureOut">
              <a:rPr lang="es-MX" smtClean="0"/>
              <a:t>05/02/2016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B62ED1-1BAF-4B60-8880-A3E61446C59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B62ED1-1BAF-4B60-8880-A3E61446C59B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4094-3851-4905-B383-B907CC1FF994}" type="datetimeFigureOut">
              <a:rPr lang="es-MX" smtClean="0"/>
              <a:t>05/02/2016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DB62ED1-1BAF-4B60-8880-A3E61446C59B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89A4094-3851-4905-B383-B907CC1FF994}" type="datetimeFigureOut">
              <a:rPr lang="es-MX" smtClean="0"/>
              <a:t>05/02/2016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89A4094-3851-4905-B383-B907CC1FF994}" type="datetimeFigureOut">
              <a:rPr lang="es-MX" smtClean="0"/>
              <a:t>05/02/2016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B62ED1-1BAF-4B60-8880-A3E61446C59B}" type="slidenum">
              <a:rPr lang="es-MX" smtClean="0"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es-MX" dirty="0" smtClean="0"/>
              <a:t>EL PORFIRIATO</a:t>
            </a:r>
            <a:endParaRPr lang="es-MX" dirty="0"/>
          </a:p>
        </p:txBody>
      </p:sp>
      <p:pic>
        <p:nvPicPr>
          <p:cNvPr id="1026" name="Picture 2" descr="http://mimorelia.com/archivosnoticias/porfirio20140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04" y="1772816"/>
            <a:ext cx="5616000" cy="42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54868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600" i="1" dirty="0"/>
              <a:t>ASPECTO SOCIAL DEL PORFIRISMO.</a:t>
            </a:r>
            <a:endParaRPr lang="es-MX" sz="1600" dirty="0"/>
          </a:p>
          <a:p>
            <a:pPr algn="just"/>
            <a:r>
              <a:rPr lang="es-MX" sz="1600" i="1" dirty="0"/>
              <a:t>El crecimiento </a:t>
            </a:r>
            <a:r>
              <a:rPr lang="es-MX" sz="1600" i="1" dirty="0" smtClean="0"/>
              <a:t>económico, trajo </a:t>
            </a:r>
            <a:r>
              <a:rPr lang="es-MX" sz="1600" i="1" dirty="0"/>
              <a:t>el </a:t>
            </a:r>
            <a:r>
              <a:rPr lang="es-MX" sz="1600" i="1" dirty="0" smtClean="0"/>
              <a:t>aumentó </a:t>
            </a:r>
            <a:r>
              <a:rPr lang="es-MX" sz="1600" i="1" dirty="0"/>
              <a:t>y embellecimiento de las grandes ciudades, por lo que en ellas se encontraba la </a:t>
            </a:r>
            <a:r>
              <a:rPr lang="es-MX" sz="1600" i="1" dirty="0">
                <a:solidFill>
                  <a:srgbClr val="FF0000"/>
                </a:solidFill>
              </a:rPr>
              <a:t>gente rica</a:t>
            </a:r>
            <a:r>
              <a:rPr lang="es-MX" sz="1600" i="1" dirty="0"/>
              <a:t>, sin embargo, la gente en general </a:t>
            </a:r>
            <a:r>
              <a:rPr lang="es-MX" sz="1600" i="1" dirty="0" smtClean="0"/>
              <a:t>seguía </a:t>
            </a:r>
            <a:r>
              <a:rPr lang="es-MX" sz="1600" i="1" dirty="0"/>
              <a:t>en una </a:t>
            </a:r>
            <a:r>
              <a:rPr lang="es-MX" sz="1600" i="1" dirty="0">
                <a:solidFill>
                  <a:srgbClr val="FF0000"/>
                </a:solidFill>
              </a:rPr>
              <a:t>miseria enorme</a:t>
            </a:r>
            <a:r>
              <a:rPr lang="es-MX" sz="1600" i="1" dirty="0"/>
              <a:t>. Dentro de </a:t>
            </a:r>
            <a:r>
              <a:rPr lang="es-MX" sz="1600" i="1" dirty="0" smtClean="0"/>
              <a:t>está </a:t>
            </a:r>
            <a:r>
              <a:rPr lang="es-MX" sz="1600" i="1" dirty="0"/>
              <a:t>desigualdad se encontraba un reparto, por un lado una</a:t>
            </a:r>
            <a:r>
              <a:rPr lang="es-MX" sz="1600" i="1" dirty="0">
                <a:solidFill>
                  <a:srgbClr val="FF0000"/>
                </a:solidFill>
              </a:rPr>
              <a:t> alta </a:t>
            </a:r>
            <a:r>
              <a:rPr lang="es-MX" sz="1600" i="1" dirty="0" smtClean="0">
                <a:solidFill>
                  <a:srgbClr val="FF0000"/>
                </a:solidFill>
              </a:rPr>
              <a:t>burguesía</a:t>
            </a:r>
            <a:r>
              <a:rPr lang="es-MX" sz="1600" i="1" dirty="0" smtClean="0"/>
              <a:t>, </a:t>
            </a:r>
            <a:r>
              <a:rPr lang="es-MX" sz="1600" i="1" dirty="0"/>
              <a:t>las personas de clase media burguesa cursaban carreras universitarias y se </a:t>
            </a:r>
            <a:r>
              <a:rPr lang="es-MX" sz="1600" i="1" dirty="0" smtClean="0"/>
              <a:t>establecían </a:t>
            </a:r>
            <a:r>
              <a:rPr lang="es-MX" sz="1600" i="1" dirty="0"/>
              <a:t>en trabajos de oficina, y en la base de la </a:t>
            </a:r>
            <a:r>
              <a:rPr lang="es-MX" sz="1600" i="1" dirty="0">
                <a:solidFill>
                  <a:srgbClr val="FF0000"/>
                </a:solidFill>
              </a:rPr>
              <a:t>sociedad </a:t>
            </a:r>
            <a:r>
              <a:rPr lang="es-MX" sz="1600" i="1" dirty="0" smtClean="0">
                <a:solidFill>
                  <a:srgbClr val="FF0000"/>
                </a:solidFill>
              </a:rPr>
              <a:t>había </a:t>
            </a:r>
            <a:r>
              <a:rPr lang="es-MX" sz="1600" i="1" dirty="0">
                <a:solidFill>
                  <a:srgbClr val="FF0000"/>
                </a:solidFill>
              </a:rPr>
              <a:t>campesinos, obreros, sirvientes, vendedores ambulantes,</a:t>
            </a:r>
            <a:r>
              <a:rPr lang="es-MX" sz="1600" i="1" dirty="0"/>
              <a:t> etc.</a:t>
            </a:r>
            <a:endParaRPr lang="es-MX" sz="1600" dirty="0"/>
          </a:p>
          <a:p>
            <a:pPr algn="just"/>
            <a:r>
              <a:rPr lang="es-MX" sz="1600" i="1" dirty="0"/>
              <a:t>  Todo esto dio </a:t>
            </a:r>
            <a:r>
              <a:rPr lang="es-MX" sz="1600" i="1" dirty="0" smtClean="0"/>
              <a:t>pasó </a:t>
            </a:r>
            <a:r>
              <a:rPr lang="es-MX" sz="1600" i="1" dirty="0"/>
              <a:t>a las altos latifundios de los hacendados, en los que explotaban a los peones.</a:t>
            </a:r>
            <a:endParaRPr lang="es-MX" sz="1600" dirty="0"/>
          </a:p>
          <a:p>
            <a:pPr algn="just"/>
            <a:r>
              <a:rPr lang="es-MX" sz="1600" i="1" dirty="0"/>
              <a:t>La </a:t>
            </a:r>
            <a:r>
              <a:rPr lang="es-MX" sz="1600" i="1" dirty="0" smtClean="0"/>
              <a:t>política </a:t>
            </a:r>
            <a:r>
              <a:rPr lang="es-MX" sz="1600" i="1" dirty="0"/>
              <a:t>y la forma de gobernar de Porfirio </a:t>
            </a:r>
            <a:r>
              <a:rPr lang="es-MX" sz="1600" i="1" dirty="0" smtClean="0"/>
              <a:t>Díaz causó </a:t>
            </a:r>
            <a:r>
              <a:rPr lang="es-MX" sz="1600" i="1" dirty="0"/>
              <a:t>que la prensa mexicana quisiera criticar al </a:t>
            </a:r>
            <a:r>
              <a:rPr lang="es-MX" sz="1600" i="1" dirty="0" smtClean="0"/>
              <a:t> Porfirio Díaz </a:t>
            </a:r>
            <a:r>
              <a:rPr lang="es-MX" sz="1600" i="1" dirty="0"/>
              <a:t>mantuvo a la prensa controlada</a:t>
            </a:r>
            <a:r>
              <a:rPr lang="es-MX" sz="1600" i="1" dirty="0" smtClean="0"/>
              <a:t>, comprándola </a:t>
            </a:r>
            <a:r>
              <a:rPr lang="es-MX" sz="1600" i="1" dirty="0"/>
              <a:t>con subsidios o bien </a:t>
            </a:r>
            <a:r>
              <a:rPr lang="es-MX" sz="1600" i="1" dirty="0" smtClean="0"/>
              <a:t>reprimiéndola. </a:t>
            </a:r>
            <a:r>
              <a:rPr lang="es-MX" sz="1600" i="1" dirty="0"/>
              <a:t>Pero aun </a:t>
            </a:r>
            <a:r>
              <a:rPr lang="es-MX" sz="1600" i="1" dirty="0" smtClean="0"/>
              <a:t>así </a:t>
            </a:r>
            <a:r>
              <a:rPr lang="es-MX" sz="1600" i="1" dirty="0"/>
              <a:t>algunos personajes que denunciaron los abusos porfiristas fueron Filomeno Mata</a:t>
            </a:r>
            <a:r>
              <a:rPr lang="es-MX" sz="1600" i="1" dirty="0" smtClean="0"/>
              <a:t>, Daniel </a:t>
            </a:r>
            <a:r>
              <a:rPr lang="es-MX" sz="1600" i="1" dirty="0"/>
              <a:t>Cabrera entre </a:t>
            </a:r>
            <a:r>
              <a:rPr lang="es-MX" sz="1600" i="1" dirty="0" smtClean="0"/>
              <a:t>otras</a:t>
            </a:r>
            <a:endParaRPr lang="es-MX" sz="1600" dirty="0"/>
          </a:p>
        </p:txBody>
      </p:sp>
      <p:sp>
        <p:nvSpPr>
          <p:cNvPr id="3" name="AutoShape 2" descr="http://montse13.blogia.com/upload/externo-d25bb020bd1139adb475e593ff0a6b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http://montse13.blogia.com/upload/externo-d25bb020bd1139adb475e593ff0a6b2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6" descr="http://montse13.blogia.com/upload/externo-d25bb020bd1139adb475e593ff0a6b2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8" descr="http://montse13.blogia.com/upload/externo-d25bb020bd1139adb475e593ff0a6b2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50" name="Picture 10" descr="http://2.bp.blogspot.com/-IYby8fGj6Kk/T6A2YYjb8oI/AAAAAAAAAD8/2BBL0Q2WGII/s1600/supr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12"/>
            <a:ext cx="3600000" cy="22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juanagallo1910.files.wordpress.com/2012/11/006-mb.jpg?w=490&amp;h=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80" y="3250442"/>
            <a:ext cx="3636000" cy="262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6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92488" y="113693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Articulo 1°. Con el fin de obtener los terrenos necesarios para el establecimiento de colonos, el Ejecutivo mandará deslindar, medir, fraccionar y valuar los</a:t>
            </a:r>
            <a:r>
              <a:rPr lang="es-MX" dirty="0">
                <a:solidFill>
                  <a:srgbClr val="FF0000"/>
                </a:solidFill>
              </a:rPr>
              <a:t> terrenos baldíos o de propiedad nacional</a:t>
            </a:r>
            <a:r>
              <a:rPr lang="es-MX" dirty="0"/>
              <a:t> que hubiere en la República, nombrando al efecto las comisiones de ingenieros que considere necesarias, y determinando el sistema de operaciones que hubiere de seguirse.</a:t>
            </a:r>
          </a:p>
          <a:p>
            <a:r>
              <a:rPr lang="es-MX" dirty="0"/>
              <a:t>Artículo 2°. Las fracciones no excederán en ningún caso a</a:t>
            </a:r>
            <a:r>
              <a:rPr lang="es-MX" dirty="0">
                <a:solidFill>
                  <a:srgbClr val="FF0000"/>
                </a:solidFill>
              </a:rPr>
              <a:t> dos mil quinientas hectáreas,</a:t>
            </a:r>
            <a:r>
              <a:rPr lang="es-MX" dirty="0"/>
              <a:t> siendo ésta la mayor extensión que podrá adjudicarse a un solo individuo mayor de edad, y con capacidad legal para contratar</a:t>
            </a:r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760510"/>
              </p:ext>
            </p:extLst>
          </p:nvPr>
        </p:nvGraphicFramePr>
        <p:xfrm>
          <a:off x="467544" y="1196752"/>
          <a:ext cx="3872468" cy="1920240"/>
        </p:xfrm>
        <a:graphic>
          <a:graphicData uri="http://schemas.openxmlformats.org/drawingml/2006/table">
            <a:tbl>
              <a:tblPr/>
              <a:tblGrid>
                <a:gridCol w="3872468"/>
              </a:tblGrid>
              <a:tr h="0">
                <a:tc>
                  <a:txBody>
                    <a:bodyPr/>
                    <a:lstStyle/>
                    <a:p>
                      <a:r>
                        <a:rPr lang="es-MX" b="1" i="0" dirty="0">
                          <a:solidFill>
                            <a:srgbClr val="CC3300"/>
                          </a:solidFill>
                          <a:effectLst/>
                          <a:latin typeface="georgia"/>
                        </a:rPr>
                        <a:t>1883 Ley sobre terrenos baldíos, mandando deslindar, medir, fraccionar y valuar los terrenos baldíos o de propiedad nacional, para obtener los necesarios para el establecimiento de colonos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es-MX" b="0" i="0" dirty="0">
                        <a:solidFill>
                          <a:srgbClr val="41414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9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76464" y="1052736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/>
              <a:t>Artículo 12.</a:t>
            </a:r>
            <a:r>
              <a:rPr lang="es-MX" sz="1400" dirty="0">
                <a:solidFill>
                  <a:srgbClr val="FF0000"/>
                </a:solidFill>
              </a:rPr>
              <a:t> Todo inmigrante extranjero</a:t>
            </a:r>
            <a:r>
              <a:rPr lang="es-MX" sz="1400" dirty="0"/>
              <a:t> que se establezca en una colonia, manifestará en el acto de establecerse, ante el agente federal de colonización o ante el notario o juez respectivos, si tiene la resolución de conservar su nacionalidad, o si desea obtener la mexicana que le concede la parte tercera del art. 30 de la Constitución de la República.</a:t>
            </a:r>
          </a:p>
          <a:p>
            <a:r>
              <a:rPr lang="es-MX" sz="1400" dirty="0"/>
              <a:t>Artículo 13. Los colonos serán considerados con todos los derechos y obligaciones que a los mexicanos y a los extranjeros en su caso, concede e impone la Constitución Federal, gozando de las </a:t>
            </a:r>
            <a:r>
              <a:rPr lang="es-MX" sz="1400" dirty="0">
                <a:solidFill>
                  <a:srgbClr val="FF0000"/>
                </a:solidFill>
              </a:rPr>
              <a:t>exenciones temporales que les otorga la presente ley</a:t>
            </a:r>
            <a:r>
              <a:rPr lang="es-MX" sz="1400" dirty="0"/>
              <a:t>; pero en todas las cuestiones que se susciten, sean de la clase que fueren, quedarán sujetos a las decisiones de los tribunales de la República con absoluta exclusión de toda intervención extraña.</a:t>
            </a:r>
          </a:p>
          <a:p>
            <a:r>
              <a:rPr lang="es-MX" sz="1400" dirty="0"/>
              <a:t>Artículo 14. Los colonos que abandonaren sin causa justificada debidamente, </a:t>
            </a:r>
            <a:r>
              <a:rPr lang="es-MX" sz="1400" dirty="0">
                <a:solidFill>
                  <a:srgbClr val="FF0000"/>
                </a:solidFill>
              </a:rPr>
              <a:t>por más de un año</a:t>
            </a:r>
            <a:r>
              <a:rPr lang="es-MX" sz="1400" dirty="0"/>
              <a:t> y antes de haberlos pagado, los terrenos que se les hubiere cedido en venta, perderán el derecho a dichos terrenos y a la parte del precio que por ellos hubieren exhibido</a:t>
            </a:r>
            <a:r>
              <a:rPr lang="es-MX" sz="1400" dirty="0" smtClean="0"/>
              <a:t>.</a:t>
            </a:r>
            <a:endParaRPr lang="es-MX" sz="14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720478"/>
              </p:ext>
            </p:extLst>
          </p:nvPr>
        </p:nvGraphicFramePr>
        <p:xfrm>
          <a:off x="339492" y="1268760"/>
          <a:ext cx="3872468" cy="1920240"/>
        </p:xfrm>
        <a:graphic>
          <a:graphicData uri="http://schemas.openxmlformats.org/drawingml/2006/table">
            <a:tbl>
              <a:tblPr/>
              <a:tblGrid>
                <a:gridCol w="3872468"/>
              </a:tblGrid>
              <a:tr h="0">
                <a:tc>
                  <a:txBody>
                    <a:bodyPr/>
                    <a:lstStyle/>
                    <a:p>
                      <a:r>
                        <a:rPr lang="es-MX" b="1" i="0" dirty="0">
                          <a:solidFill>
                            <a:srgbClr val="CC3300"/>
                          </a:solidFill>
                          <a:effectLst/>
                          <a:latin typeface="georgia"/>
                        </a:rPr>
                        <a:t>1883 Ley sobre terrenos baldíos, mandando deslindar, medir, fraccionar y valuar los terrenos baldíos o de propiedad nacional, para obtener los necesarios para el establecimiento de colonos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es-MX" b="0" i="0" dirty="0">
                        <a:solidFill>
                          <a:srgbClr val="41414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3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ramz.com/mx/mc/mc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72" y="3573016"/>
            <a:ext cx="3600000" cy="29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2.staticflickr.com/4/3372/4625903676_8e0f2b9dc9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2" y="3579889"/>
            <a:ext cx="4968000" cy="29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836712"/>
            <a:ext cx="88857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“(El) desterrado general Porfirio Díaz no derramó lágrimas hasta que (…) </a:t>
            </a:r>
            <a:endParaRPr lang="es-MX" dirty="0" smtClean="0"/>
          </a:p>
          <a:p>
            <a:r>
              <a:rPr lang="es-MX" dirty="0" smtClean="0"/>
              <a:t>el </a:t>
            </a:r>
            <a:r>
              <a:rPr lang="es-MX" dirty="0" err="1"/>
              <a:t>Ipiranga</a:t>
            </a:r>
            <a:r>
              <a:rPr lang="es-MX" dirty="0"/>
              <a:t> se alejó de los muelles veracruzanos</a:t>
            </a:r>
            <a:r>
              <a:rPr lang="es-MX" dirty="0" smtClean="0"/>
              <a:t>,</a:t>
            </a:r>
          </a:p>
          <a:p>
            <a:r>
              <a:rPr lang="es-MX" dirty="0" smtClean="0"/>
              <a:t> </a:t>
            </a:r>
            <a:r>
              <a:rPr lang="es-MX" dirty="0"/>
              <a:t>construidos por su régimen dentro de un gran plano de ineludibles obras portuarias, </a:t>
            </a:r>
            <a:endParaRPr lang="es-MX" dirty="0" smtClean="0"/>
          </a:p>
          <a:p>
            <a:r>
              <a:rPr lang="es-MX" dirty="0" smtClean="0"/>
              <a:t>que </a:t>
            </a:r>
            <a:r>
              <a:rPr lang="es-MX" dirty="0"/>
              <a:t>confirmaron a la Puerta de la Historia Mexicana, </a:t>
            </a:r>
            <a:endParaRPr lang="es-MX" dirty="0" smtClean="0"/>
          </a:p>
          <a:p>
            <a:r>
              <a:rPr lang="es-MX" dirty="0" smtClean="0"/>
              <a:t>su </a:t>
            </a:r>
            <a:r>
              <a:rPr lang="es-MX" dirty="0"/>
              <a:t>tradicional carácter de primer puerto de la Republica</a:t>
            </a:r>
            <a:r>
              <a:rPr lang="es-MX" dirty="0" smtClean="0"/>
              <a:t>.</a:t>
            </a:r>
          </a:p>
          <a:p>
            <a:r>
              <a:rPr lang="es-MX" dirty="0" smtClean="0"/>
              <a:t> </a:t>
            </a:r>
            <a:r>
              <a:rPr lang="es-MX" dirty="0"/>
              <a:t>El ex Dictador y toda su familia contemplaron los litorales </a:t>
            </a:r>
            <a:r>
              <a:rPr lang="es-MX" dirty="0" smtClean="0"/>
              <a:t>mexicanos</a:t>
            </a:r>
          </a:p>
          <a:p>
            <a:r>
              <a:rPr lang="es-MX" dirty="0" smtClean="0"/>
              <a:t> </a:t>
            </a:r>
            <a:r>
              <a:rPr lang="es-MX" dirty="0"/>
              <a:t>hasta ver perderse en el horizonte la poco elevada isleta de Sacrificios, (…)” </a:t>
            </a:r>
          </a:p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32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2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8"/>
            <a:ext cx="398506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PREGUNTAS DEL VIDEO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REPRESENTANTE DEL PODER EJECUTIVO: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DOS FASES: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1877-1888: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1888-1892: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1892-1896: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35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908720"/>
            <a:ext cx="674736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ULTIMO AÑO:</a:t>
            </a:r>
          </a:p>
          <a:p>
            <a:r>
              <a:rPr lang="es-MX" dirty="0" smtClean="0"/>
              <a:t>POCA POLITICA  Y MUCHA ADMINISTRACIÓN-LEGALIDAD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¿Qué REPRESENTABA el porfiriato en el sistema económico?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A que se refiere el sincretismo: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Arquitectura</a:t>
            </a:r>
          </a:p>
          <a:p>
            <a:r>
              <a:rPr lang="es-MX" dirty="0" smtClean="0"/>
              <a:t>Moda</a:t>
            </a:r>
          </a:p>
          <a:p>
            <a:r>
              <a:rPr lang="es-MX" dirty="0" smtClean="0"/>
              <a:t>sociedad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13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ang.blob.core.windows.net/images/2014/06/21/porfirio_210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8" y="615279"/>
            <a:ext cx="8191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mmRBNdVHMvU/TeEFqtRM5uI/AAAAAAAAAy4/rEqMSybC6Mo/s400/10338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300000" cy="418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9.staticflickr.com/8220/8391431421_2cd316af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2" y="2669672"/>
            <a:ext cx="5400000" cy="32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ntenido.com.mx/revista/wp-content/uploads/2015/07/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88" y="1196752"/>
            <a:ext cx="3456000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90872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Esposa de Porfirio </a:t>
            </a:r>
          </a:p>
          <a:p>
            <a:r>
              <a:rPr lang="es-MX" dirty="0" smtClean="0"/>
              <a:t>Carmelita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10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nternacionalistanarvaez.files.wordpress.com/2012/11/bellas-ar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068000" cy="314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.slidesharecdn.com/arturosolistorresporfiriato-121219213145-phpapp01/95/arquitectura-porfiriana-9-638.jpg?cb=13559527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38" y="11663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1340768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Bellas artes 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4355976" y="55300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http://www.obrasweb.mx/arquitectura/2012/11/12/la-herencia-arquitectonica-del-general-porfirio-diaz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04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548680"/>
            <a:ext cx="803296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dirty="0" smtClean="0">
                <a:solidFill>
                  <a:srgbClr val="FF0000"/>
                </a:solidFill>
              </a:rPr>
              <a:t>Revolución Mexicana</a:t>
            </a:r>
            <a:r>
              <a:rPr lang="es-MX" dirty="0" smtClean="0"/>
              <a:t>  (1910-1920) guerra civil (rural y urbano)</a:t>
            </a:r>
          </a:p>
          <a:p>
            <a:pPr algn="just"/>
            <a:endParaRPr lang="es-MX" dirty="0">
              <a:solidFill>
                <a:srgbClr val="FF0000"/>
              </a:solidFill>
            </a:endParaRPr>
          </a:p>
          <a:p>
            <a:pPr algn="just"/>
            <a:r>
              <a:rPr lang="es-MX" dirty="0" smtClean="0">
                <a:solidFill>
                  <a:srgbClr val="FF0000"/>
                </a:solidFill>
              </a:rPr>
              <a:t>Inversión Nacional y Extranjera</a:t>
            </a:r>
            <a:r>
              <a:rPr lang="es-MX" dirty="0" smtClean="0"/>
              <a:t>- favoreció la modernización del país</a:t>
            </a:r>
          </a:p>
          <a:p>
            <a:pPr algn="just"/>
            <a:r>
              <a:rPr lang="es-MX" dirty="0" smtClean="0"/>
              <a:t>Insertando en el proceso de desarrollo capitalista mundial solo favoreció a </a:t>
            </a:r>
          </a:p>
          <a:p>
            <a:pPr algn="just"/>
            <a:r>
              <a:rPr lang="es-MX" dirty="0" smtClean="0"/>
              <a:t>unos cuantos.</a:t>
            </a:r>
          </a:p>
          <a:p>
            <a:pPr algn="just"/>
            <a:r>
              <a:rPr lang="es-MX" dirty="0" smtClean="0"/>
              <a:t>El férreo  control político de Díaz </a:t>
            </a:r>
            <a:r>
              <a:rPr lang="es-MX" dirty="0" smtClean="0">
                <a:solidFill>
                  <a:srgbClr val="FF0000"/>
                </a:solidFill>
              </a:rPr>
              <a:t> impedía</a:t>
            </a:r>
            <a:r>
              <a:rPr lang="es-MX" dirty="0" smtClean="0"/>
              <a:t> la participación de la  clase media </a:t>
            </a:r>
          </a:p>
          <a:p>
            <a:pPr algn="just"/>
            <a:r>
              <a:rPr lang="es-MX" dirty="0" smtClean="0"/>
              <a:t>No sobresalir.</a:t>
            </a:r>
          </a:p>
          <a:p>
            <a:pPr algn="just"/>
            <a:r>
              <a:rPr lang="es-MX" dirty="0" smtClean="0"/>
              <a:t>Periodistas e intelectuales creaban conciencia mediante escritos y periódicos </a:t>
            </a:r>
          </a:p>
          <a:p>
            <a:pPr algn="just"/>
            <a:r>
              <a:rPr lang="es-MX" dirty="0" smtClean="0"/>
              <a:t>Alentando a obreros y campesinos a luchar por sus derechos.</a:t>
            </a:r>
          </a:p>
          <a:p>
            <a:endParaRPr lang="es-MX" dirty="0"/>
          </a:p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39552" y="3201357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i="1" dirty="0"/>
              <a:t>Algunas </a:t>
            </a:r>
            <a:r>
              <a:rPr lang="es-MX" sz="1600" i="1" dirty="0" smtClean="0"/>
              <a:t>decisiones </a:t>
            </a:r>
            <a:r>
              <a:rPr lang="es-MX" sz="1600" i="1" dirty="0"/>
              <a:t>en el </a:t>
            </a:r>
            <a:r>
              <a:rPr lang="es-MX" sz="1600" i="1" dirty="0" smtClean="0"/>
              <a:t>régimen político                       </a:t>
            </a:r>
            <a:r>
              <a:rPr lang="es-MX" sz="1600" i="1" dirty="0"/>
              <a:t>para </a:t>
            </a:r>
            <a:r>
              <a:rPr lang="es-MX" sz="1600" i="1" dirty="0">
                <a:solidFill>
                  <a:srgbClr val="FF0000"/>
                </a:solidFill>
              </a:rPr>
              <a:t>mejorar la </a:t>
            </a:r>
            <a:r>
              <a:rPr lang="es-MX" sz="1600" i="1" dirty="0" smtClean="0">
                <a:solidFill>
                  <a:srgbClr val="FF0000"/>
                </a:solidFill>
              </a:rPr>
              <a:t>economía</a:t>
            </a:r>
            <a:r>
              <a:rPr lang="es-MX" sz="1600" i="1" dirty="0" smtClean="0"/>
              <a:t> </a:t>
            </a:r>
            <a:r>
              <a:rPr lang="es-MX" sz="1600" i="1" dirty="0"/>
              <a:t>son:</a:t>
            </a:r>
            <a:endParaRPr lang="es-MX" sz="1600" dirty="0"/>
          </a:p>
          <a:p>
            <a:pPr algn="just"/>
            <a:r>
              <a:rPr lang="es-MX" sz="1600" i="1" dirty="0"/>
              <a:t>Restablecimiento del </a:t>
            </a:r>
            <a:r>
              <a:rPr lang="es-MX" sz="1600" i="1" dirty="0" smtClean="0"/>
              <a:t>crédito </a:t>
            </a:r>
            <a:r>
              <a:rPr lang="es-MX" sz="1600" i="1" dirty="0"/>
              <a:t>mexicano en Europa y Estados Unidos.</a:t>
            </a:r>
            <a:endParaRPr lang="es-MX" sz="1600" dirty="0"/>
          </a:p>
          <a:p>
            <a:pPr algn="just"/>
            <a:r>
              <a:rPr lang="es-MX" sz="1600" i="1" dirty="0"/>
              <a:t>Aumento de </a:t>
            </a:r>
            <a:r>
              <a:rPr lang="es-MX" sz="1600" i="1" dirty="0" smtClean="0"/>
              <a:t>vías férreas, </a:t>
            </a:r>
            <a:r>
              <a:rPr lang="es-MX" sz="1600" i="1" dirty="0"/>
              <a:t>de la red </a:t>
            </a:r>
            <a:r>
              <a:rPr lang="es-MX" sz="1600" i="1" dirty="0" smtClean="0"/>
              <a:t>telegráfica, </a:t>
            </a:r>
            <a:r>
              <a:rPr lang="es-MX" sz="1600" i="1" dirty="0"/>
              <a:t>de las carreteras y de obras </a:t>
            </a:r>
            <a:r>
              <a:rPr lang="es-MX" sz="1600" i="1" dirty="0" smtClean="0"/>
              <a:t>portuarias.</a:t>
            </a:r>
            <a:r>
              <a:rPr lang="es-MX" sz="1600" dirty="0" smtClean="0"/>
              <a:t> </a:t>
            </a:r>
            <a:r>
              <a:rPr lang="es-MX" sz="1600" i="1" dirty="0" smtClean="0"/>
              <a:t>Explotación </a:t>
            </a:r>
            <a:r>
              <a:rPr lang="es-MX" sz="1600" i="1" dirty="0"/>
              <a:t>de zonas </a:t>
            </a:r>
            <a:r>
              <a:rPr lang="es-MX" sz="1600" i="1" dirty="0" smtClean="0"/>
              <a:t>petrolíferas.</a:t>
            </a:r>
            <a:endParaRPr lang="es-MX" sz="1600" dirty="0"/>
          </a:p>
          <a:p>
            <a:pPr algn="just"/>
            <a:r>
              <a:rPr lang="es-MX" sz="1600" i="1" dirty="0" smtClean="0"/>
              <a:t>Impulsó </a:t>
            </a:r>
            <a:r>
              <a:rPr lang="es-MX" sz="1600" i="1" dirty="0"/>
              <a:t>ala industria y al comercio.</a:t>
            </a:r>
            <a:endParaRPr lang="es-MX" sz="1600" dirty="0"/>
          </a:p>
          <a:p>
            <a:pPr algn="just"/>
            <a:r>
              <a:rPr lang="es-MX" sz="1600" i="1" dirty="0" smtClean="0"/>
              <a:t>Reorganización </a:t>
            </a:r>
            <a:r>
              <a:rPr lang="es-MX" sz="1600" i="1" dirty="0"/>
              <a:t>de finanzas </a:t>
            </a:r>
            <a:r>
              <a:rPr lang="es-MX" sz="1600" i="1" dirty="0" smtClean="0"/>
              <a:t>públicas.</a:t>
            </a:r>
            <a:endParaRPr lang="es-MX" sz="1600" dirty="0"/>
          </a:p>
          <a:p>
            <a:pPr algn="just"/>
            <a:r>
              <a:rPr lang="es-MX" sz="1600" i="1" dirty="0"/>
              <a:t>Las principales potencias extranjeras Europeas que invirtieron en nuestro </a:t>
            </a:r>
            <a:r>
              <a:rPr lang="es-MX" sz="1600" i="1" dirty="0" smtClean="0"/>
              <a:t>país </a:t>
            </a:r>
            <a:r>
              <a:rPr lang="es-MX" sz="1600" i="1" dirty="0"/>
              <a:t>fueron </a:t>
            </a:r>
            <a:r>
              <a:rPr lang="es-MX" sz="1600" i="1" dirty="0" smtClean="0">
                <a:solidFill>
                  <a:srgbClr val="FF0000"/>
                </a:solidFill>
              </a:rPr>
              <a:t>Inglaterra, Francia </a:t>
            </a:r>
            <a:r>
              <a:rPr lang="es-MX" sz="1600" i="1" dirty="0">
                <a:solidFill>
                  <a:srgbClr val="FF0000"/>
                </a:solidFill>
              </a:rPr>
              <a:t>y Alemania</a:t>
            </a:r>
            <a:r>
              <a:rPr lang="es-MX" sz="1600" i="1" dirty="0"/>
              <a:t>.</a:t>
            </a:r>
            <a:endParaRPr lang="es-MX" sz="1600" dirty="0"/>
          </a:p>
          <a:p>
            <a:endParaRPr lang="es-MX" dirty="0"/>
          </a:p>
        </p:txBody>
      </p:sp>
      <p:pic>
        <p:nvPicPr>
          <p:cNvPr id="6146" name="Picture 2" descr="https://sites.google.com/site/historiarteuno/_/rsrc/1331574488304/proceso/20080512klphishmx_4_Ies_S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72" y="3212976"/>
            <a:ext cx="3528000" cy="210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Sj5xeGy4iRM/TWWZM65X-GI/AAAAAAAAAKk/3r9fot43URo/s1600/Socied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19"/>
            <a:ext cx="5400000" cy="401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6" y="621263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i="1" dirty="0"/>
              <a:t>AMBITO POLITICO:</a:t>
            </a:r>
            <a:endParaRPr lang="es-MX" sz="1600" dirty="0"/>
          </a:p>
          <a:p>
            <a:pPr algn="just"/>
            <a:r>
              <a:rPr lang="es-MX" sz="1600" i="1" dirty="0"/>
              <a:t>En esa época se mantuvieron dos formas de gobernar el </a:t>
            </a:r>
            <a:r>
              <a:rPr lang="es-MX" sz="1600" i="1" dirty="0">
                <a:solidFill>
                  <a:srgbClr val="FF0000"/>
                </a:solidFill>
              </a:rPr>
              <a:t>LIBERALISMO CONSERVADOR y el CENTRALISMO POLITICO</a:t>
            </a:r>
            <a:r>
              <a:rPr lang="es-MX" sz="1600" i="1" dirty="0"/>
              <a:t> de los cuales </a:t>
            </a:r>
            <a:r>
              <a:rPr lang="es-MX" sz="1600" i="1" dirty="0" smtClean="0"/>
              <a:t>hablaremos </a:t>
            </a:r>
            <a:r>
              <a:rPr lang="es-MX" sz="1600" i="1" dirty="0"/>
              <a:t>a continuación :</a:t>
            </a:r>
            <a:endParaRPr lang="es-MX" sz="1600" dirty="0"/>
          </a:p>
          <a:p>
            <a:pPr algn="just"/>
            <a:r>
              <a:rPr lang="es-MX" sz="1600" i="1" dirty="0"/>
              <a:t>LIBERALISMO CONSERVADOR:</a:t>
            </a:r>
            <a:endParaRPr lang="es-MX" sz="1600" dirty="0"/>
          </a:p>
          <a:p>
            <a:pPr algn="just"/>
            <a:r>
              <a:rPr lang="es-MX" sz="1600" i="1" dirty="0"/>
              <a:t>Esta forma mantuvo el proyecto </a:t>
            </a:r>
            <a:r>
              <a:rPr lang="es-MX" sz="1600" i="1" dirty="0" smtClean="0"/>
              <a:t>económico </a:t>
            </a:r>
            <a:r>
              <a:rPr lang="es-MX" sz="1600" i="1" dirty="0"/>
              <a:t>y </a:t>
            </a:r>
            <a:r>
              <a:rPr lang="es-MX" sz="1600" i="1" dirty="0" smtClean="0"/>
              <a:t>político </a:t>
            </a:r>
            <a:r>
              <a:rPr lang="es-MX" sz="1600" i="1" dirty="0"/>
              <a:t>de forma liberal pero bajo una vertiente conservadora como la </a:t>
            </a:r>
            <a:r>
              <a:rPr lang="es-MX" sz="1600" i="1" dirty="0" smtClean="0"/>
              <a:t>decisión </a:t>
            </a:r>
            <a:r>
              <a:rPr lang="es-MX" sz="1600" i="1" dirty="0"/>
              <a:t>que tomo de gobernar por un cuatrienio.</a:t>
            </a:r>
            <a:endParaRPr lang="es-MX" sz="1600" dirty="0"/>
          </a:p>
          <a:p>
            <a:pPr algn="just"/>
            <a:r>
              <a:rPr lang="es-MX" sz="1600" i="1" dirty="0"/>
              <a:t>Para evitar el conflicto Porfirio Díaz abandono el poder en el año de 1880 </a:t>
            </a:r>
            <a:r>
              <a:rPr lang="es-MX" sz="1600" i="1" dirty="0" smtClean="0"/>
              <a:t>cediéndoselo </a:t>
            </a:r>
            <a:r>
              <a:rPr lang="es-MX" sz="1600" i="1" dirty="0"/>
              <a:t>a Manuel </a:t>
            </a:r>
            <a:r>
              <a:rPr lang="es-MX" sz="1600" i="1" dirty="0" smtClean="0"/>
              <a:t>González. </a:t>
            </a:r>
            <a:r>
              <a:rPr lang="es-MX" sz="1600" i="1" dirty="0"/>
              <a:t>Al terminar el periodo de Manuel </a:t>
            </a:r>
            <a:r>
              <a:rPr lang="es-MX" sz="1600" i="1" dirty="0" smtClean="0"/>
              <a:t>González </a:t>
            </a:r>
            <a:r>
              <a:rPr lang="es-MX" sz="1600" i="1" dirty="0"/>
              <a:t>Porfirio Díaz </a:t>
            </a:r>
            <a:r>
              <a:rPr lang="es-MX" sz="1600" dirty="0"/>
              <a:t>se incorporó de nuevo a ser elegido presidente de México</a:t>
            </a:r>
          </a:p>
          <a:p>
            <a:r>
              <a:rPr lang="es-MX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3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288</TotalTime>
  <Words>824</Words>
  <Application>Microsoft Office PowerPoint</Application>
  <PresentationFormat>Presentación en pantalla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Civil</vt:lpstr>
      <vt:lpstr>EL PORFIRIATO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PORFIRIATO</dc:title>
  <dc:creator>sony</dc:creator>
  <cp:lastModifiedBy>sony</cp:lastModifiedBy>
  <cp:revision>14</cp:revision>
  <dcterms:created xsi:type="dcterms:W3CDTF">2016-02-05T14:28:08Z</dcterms:created>
  <dcterms:modified xsi:type="dcterms:W3CDTF">2016-02-05T19:16:53Z</dcterms:modified>
</cp:coreProperties>
</file>